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3" r:id="rId2"/>
    <p:sldId id="331" r:id="rId3"/>
    <p:sldId id="345" r:id="rId4"/>
    <p:sldId id="346" r:id="rId5"/>
    <p:sldId id="306" r:id="rId6"/>
    <p:sldId id="347" r:id="rId7"/>
    <p:sldId id="307" r:id="rId8"/>
    <p:sldId id="337" r:id="rId9"/>
    <p:sldId id="308" r:id="rId10"/>
    <p:sldId id="309" r:id="rId11"/>
    <p:sldId id="350" r:id="rId12"/>
    <p:sldId id="351" r:id="rId13"/>
    <p:sldId id="325" r:id="rId14"/>
    <p:sldId id="326" r:id="rId15"/>
    <p:sldId id="327" r:id="rId16"/>
    <p:sldId id="329" r:id="rId17"/>
    <p:sldId id="328" r:id="rId18"/>
    <p:sldId id="330" r:id="rId19"/>
    <p:sldId id="338" r:id="rId20"/>
    <p:sldId id="339" r:id="rId21"/>
    <p:sldId id="348" r:id="rId22"/>
    <p:sldId id="349" r:id="rId23"/>
    <p:sldId id="30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981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2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3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83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983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983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983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1983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983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6925FA-D619-4D11-B039-B86A4DE769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878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8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8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80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0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80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880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81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881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881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n.ru/09.10.2000/society/6925/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Documents and Settings\Aida\Рабочий стол\LT_Albhabets_co_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81200" y="2890838"/>
            <a:ext cx="1628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5720" y="142852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Documents and Settings\Aida\Рабочий стол\ПРО создание презнетаций шаблонов... и всё!\МОИ шаблоны ЭКСПЕРИМЕНТы\c6083dc3afa8a7a217aa7cd89793e60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1214422"/>
            <a:ext cx="2428892" cy="1285884"/>
          </a:xfrm>
          <a:prstGeom prst="ellipse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50" y="6642100"/>
            <a:ext cx="979488" cy="21590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75" y="2890838"/>
            <a:ext cx="7786688" cy="1285875"/>
          </a:xfrm>
          <a:solidFill>
            <a:schemeClr val="bg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К</a:t>
            </a:r>
            <a:r>
              <a:rPr lang="be-BY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  БЫЦЬ?»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3" y="571500"/>
            <a:ext cx="2741612" cy="18573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20" y="500042"/>
            <a:ext cx="1285884" cy="12144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7891" name="AutoShape 3"/>
          <p:cNvCxnSpPr>
            <a:cxnSpLocks noChangeShapeType="1"/>
          </p:cNvCxnSpPr>
          <p:nvPr/>
        </p:nvCxnSpPr>
        <p:spPr bwMode="auto">
          <a:xfrm rot="5400000" flipH="1" flipV="1">
            <a:off x="1881170" y="904856"/>
            <a:ext cx="738190" cy="500066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892" name="AutoShape 4"/>
          <p:cNvCxnSpPr>
            <a:cxnSpLocks noChangeShapeType="1"/>
          </p:cNvCxnSpPr>
          <p:nvPr/>
        </p:nvCxnSpPr>
        <p:spPr bwMode="auto">
          <a:xfrm rot="16200000" flipH="1">
            <a:off x="2357422" y="1000108"/>
            <a:ext cx="714380" cy="42862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5072066" y="714356"/>
            <a:ext cx="827088" cy="7794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7358082" y="571480"/>
            <a:ext cx="763588" cy="9144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7895" name="AutoShape 7"/>
          <p:cNvCxnSpPr>
            <a:cxnSpLocks noChangeShapeType="1"/>
          </p:cNvCxnSpPr>
          <p:nvPr/>
        </p:nvCxnSpPr>
        <p:spPr bwMode="auto">
          <a:xfrm rot="5400000" flipH="1" flipV="1">
            <a:off x="2793988" y="1063608"/>
            <a:ext cx="627066" cy="35719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96" name="AutoShape 8"/>
          <p:cNvCxnSpPr>
            <a:cxnSpLocks noChangeShapeType="1"/>
          </p:cNvCxnSpPr>
          <p:nvPr/>
        </p:nvCxnSpPr>
        <p:spPr bwMode="auto">
          <a:xfrm rot="16200000" flipH="1">
            <a:off x="3214678" y="1000108"/>
            <a:ext cx="642942" cy="500066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8662" y="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35716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285728"/>
            <a:ext cx="59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29520" y="14285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500166" y="6215082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Georgia" pitchFamily="18" charset="0"/>
              </a:rPr>
              <a:t>ПСИХОГЕОМЕТРИЯ</a:t>
            </a:r>
            <a:endParaRPr lang="ru-RU" sz="20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42844" y="2071678"/>
            <a:ext cx="164307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развіта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працавітасць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цягавітасць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цярпенне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Маецца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схільнасць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сістэматызацыі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упарадкавання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арганізацыі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людзей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рэчаў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вакол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Ты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можаш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выдатным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адміністратарам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але не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рэкамендуецца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звязваць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сваю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прафесійную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дзейнасць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сферай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менеджменту.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357422" y="2214554"/>
            <a:ext cx="14287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валодаеш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творчасцю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інтуіцыяй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здольны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бачыць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прыгажосць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Маеш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прыроднае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досціп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сумныя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шаблоны,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Правілы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Інструкцыі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Адсутнасць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настойлівасці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перашкаджае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ў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давядзенні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справы да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429124" y="2657512"/>
            <a:ext cx="17859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развіта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добразычлівасць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Ты-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выдатны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Камунікатар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ніхто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ўмееш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слухаць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суразмоўцу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здольны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суперажываць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спачуваць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эмацыйна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адгукацца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чужы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боль. Для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прымальны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міжасобасны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канфлікт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і не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рэкамендуецца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прафесійная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менеджменту. З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атрымацца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выдатны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псіхолаг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786578" y="2528895"/>
            <a:ext cx="17145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ўласціва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лідэрства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здольнасць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канцэнтравацца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галоўнай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мэты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энергічнасць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упэўненасць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ўстаноўка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выйгрыш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перамогу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поспех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Ты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катэгарычны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ў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выказваннях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славалюбівы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імкнешся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дасягнуць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высокага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статусу,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становішча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ў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грамадстве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Табе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рэкамендуецца</a:t>
            </a:r>
            <a:r>
              <a:rPr lang="ru-RU" sz="1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менеджменту.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3" grpId="0" animBg="1"/>
      <p:bldP spid="37894" grpId="0" animBg="1"/>
      <p:bldP spid="9" grpId="0"/>
      <p:bldP spid="11" grpId="0"/>
      <p:bldP spid="12" grpId="0"/>
      <p:bldP spid="13" grpId="0"/>
      <p:bldP spid="14" grpId="0"/>
      <p:bldP spid="37898" grpId="0"/>
      <p:bldP spid="37899" grpId="0"/>
      <p:bldP spid="37900" grpId="0"/>
      <p:bldP spid="379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8893175" cy="915987"/>
          </a:xfrm>
        </p:spPr>
        <p:txBody>
          <a:bodyPr/>
          <a:lstStyle/>
          <a:p>
            <a:pPr algn="l"/>
            <a:r>
              <a:rPr lang="ru-RU" sz="3600" dirty="0">
                <a:effectLst/>
              </a:rPr>
              <a:t>ПРОФЕССИОНАЛЬНЫЙ ПРОГНОЗ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20540" name="Group 60"/>
          <p:cNvGraphicFramePr>
            <a:graphicFrameLocks noGrp="1"/>
          </p:cNvGraphicFramePr>
          <p:nvPr>
            <p:ph sz="half" idx="4294967295"/>
          </p:nvPr>
        </p:nvGraphicFramePr>
        <p:xfrm>
          <a:off x="285720" y="857232"/>
          <a:ext cx="8643998" cy="5841672"/>
        </p:xfrm>
        <a:graphic>
          <a:graphicData uri="http://schemas.openxmlformats.org/drawingml/2006/table">
            <a:tbl>
              <a:tblPr/>
              <a:tblGrid>
                <a:gridCol w="1834817"/>
                <a:gridCol w="4022485"/>
                <a:gridCol w="2786696"/>
              </a:tblGrid>
              <a:tr h="34730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Знаки Зодиака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Конкретные профессии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5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ВОДОЛЕЙ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(21.01.-19.02.)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Инженер, механик, учитель, переводчик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Мистрюков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</a:t>
                      </a:r>
                    </a:p>
                    <a:p>
                      <a:pPr algn="just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Черенин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Программист, бухгалтер, детектив, электрик, юрист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--------------------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7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ОВЕН</a:t>
                      </a: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(21.03.- 20.04.)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Учитель, актёр, фермер, врач, журналист, стюардесса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И.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7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ТЕЛЕЦ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(21.04.-20.05.)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Спортсмен, инженер, экономист, работник социального обслуживания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Ануфриев С.</a:t>
                      </a:r>
                    </a:p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Кузнецов Ю.</a:t>
                      </a:r>
                    </a:p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Федоров 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1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БЛИЗНЕЦЫ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Инженер, военный, водитель, лётчик, переводчик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(21.06.- 22.О7.)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Менеджер, бухгалтер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Краснова В.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4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(23.07.- 23.08.)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Бизнесмен, менеджер, дизайнер, социальный работник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Лаврентьева Ю.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15" name="Picture 35" descr="individ-konsul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96" y="571480"/>
            <a:ext cx="140811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3" name="Rectangle 41"/>
          <p:cNvSpPr>
            <a:spLocks noGrp="1" noChangeArrowheads="1"/>
          </p:cNvSpPr>
          <p:nvPr>
            <p:ph type="title"/>
          </p:nvPr>
        </p:nvSpPr>
        <p:spPr>
          <a:xfrm>
            <a:off x="358775" y="214291"/>
            <a:ext cx="8499505" cy="1774848"/>
          </a:xfrm>
        </p:spPr>
        <p:txBody>
          <a:bodyPr/>
          <a:lstStyle/>
          <a:p>
            <a:r>
              <a:rPr lang="ru-RU" sz="3600" dirty="0"/>
              <a:t>ПРОФЕССИОНАЛЬНЫЙ ПРОГНОЗ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23617" name="Group 6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43999" cy="4025208"/>
        </p:xfrm>
        <a:graphic>
          <a:graphicData uri="http://schemas.openxmlformats.org/drawingml/2006/table">
            <a:tbl>
              <a:tblPr/>
              <a:tblGrid>
                <a:gridCol w="1857388"/>
                <a:gridCol w="5000660"/>
                <a:gridCol w="1785951"/>
              </a:tblGrid>
              <a:tr h="8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(24.08.-23.09.)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Инженер, психолог, врач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Комарова А.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СКОРПИОН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(24.10.-22.11.)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Программист, фермер, механик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Куликов А.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СТРЕЛЕЦ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(23.11.-22.12.)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Врач, криминалист, менеджер, лётчик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Абысов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Горюнова Е.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Зуева В.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КОЗЕРОГ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(23.12.-20.01.)</a:t>
                      </a:r>
                    </a:p>
                    <a:p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Юрист, дипломат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Чижов 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Васильв</a:t>
                      </a:r>
                      <a:r>
                        <a:rPr kumimoji="1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6" descr="ind_progn_1go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429264"/>
            <a:ext cx="1855788" cy="1239838"/>
          </a:xfrm>
          <a:prstGeom prst="rect">
            <a:avLst/>
          </a:prstGeom>
          <a:noFill/>
        </p:spPr>
      </p:pic>
      <p:pic>
        <p:nvPicPr>
          <p:cNvPr id="6" name="Picture 50" descr="_le_announc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72330" y="5357826"/>
            <a:ext cx="1285876" cy="12858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857224" y="357166"/>
            <a:ext cx="7345362" cy="15843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i="1" dirty="0" err="1">
                <a:solidFill>
                  <a:srgbClr val="002060"/>
                </a:solidFill>
                <a:latin typeface="Bookman Old Style" pitchFamily="18" charset="0"/>
              </a:rPr>
              <a:t>Тыпалогія</a:t>
            </a:r>
            <a:r>
              <a:rPr lang="ru-RU" sz="4400" i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4400" i="1" dirty="0" err="1" smtClean="0">
                <a:solidFill>
                  <a:srgbClr val="002060"/>
                </a:solidFill>
                <a:latin typeface="Bookman Old Style" pitchFamily="18" charset="0"/>
              </a:rPr>
              <a:t>прафесій</a:t>
            </a:r>
            <a:endParaRPr lang="ru-RU" sz="4400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(па </a:t>
            </a:r>
            <a:r>
              <a:rPr lang="ru-RU" sz="2400" i="1" dirty="0" err="1" smtClean="0">
                <a:solidFill>
                  <a:srgbClr val="002060"/>
                </a:solidFill>
                <a:latin typeface="Bookman Old Style" pitchFamily="18" charset="0"/>
              </a:rPr>
              <a:t>Е.А.Клімаву</a:t>
            </a:r>
            <a:r>
              <a:rPr lang="ru-RU" sz="2400" i="1" dirty="0" smtClean="0">
                <a:solidFill>
                  <a:srgbClr val="002060"/>
                </a:solidFill>
                <a:latin typeface="Bookman Old Style" pitchFamily="18" charset="0"/>
              </a:rPr>
              <a:t>) </a:t>
            </a:r>
            <a:endParaRPr lang="ru-RU" sz="2400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4213" y="2492375"/>
            <a:ext cx="2303462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latin typeface="Georgia" pitchFamily="18" charset="0"/>
              </a:rPr>
              <a:t>Чалавек-чалавек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3419475" y="2492375"/>
            <a:ext cx="2232025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latin typeface="Georgia" pitchFamily="18" charset="0"/>
              </a:rPr>
              <a:t>Чалавек-тэхніка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11863" y="2492375"/>
            <a:ext cx="2160587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latin typeface="Georgia" pitchFamily="18" charset="0"/>
              </a:rPr>
              <a:t>Чалавек</a:t>
            </a:r>
            <a:r>
              <a:rPr lang="ru-RU" dirty="0">
                <a:latin typeface="Georgia" pitchFamily="18" charset="0"/>
              </a:rPr>
              <a:t>-знак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1547813" y="4076700"/>
            <a:ext cx="244792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latin typeface="Georgia" pitchFamily="18" charset="0"/>
              </a:rPr>
              <a:t>Чалавек-мастацтва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4859338" y="4005263"/>
            <a:ext cx="2449512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latin typeface="Georgia" pitchFamily="18" charset="0"/>
              </a:rPr>
              <a:t>Чалавек-прырода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35716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ЧАЛАВЕК-ЧАЛАВЕК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прадмет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працы-людзі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09587"/>
              </p:ext>
            </p:extLst>
          </p:nvPr>
        </p:nvGraphicFramePr>
        <p:xfrm>
          <a:off x="214282" y="1397000"/>
          <a:ext cx="8643998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навучаннем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выхаваннем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кіраваннем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вытворчасцю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кіраўніцтвам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людзьмі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калектывамі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бытавым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гандлевым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абслугоўваннем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інфармацыйным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абслугоўваннем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інфармацыйна-мастацкім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людзей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кіраўніцтвам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мастацкімі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калектывамі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медыцынскім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абслугоўваннем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Лекар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настаўнік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псіхолаг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цырульнік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экскурсавод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менеджэр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кіраўнік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мастацкага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калектыву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5" descr="bd07213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928694" cy="1128576"/>
          </a:xfrm>
          <a:prstGeom prst="rect">
            <a:avLst/>
          </a:prstGeom>
          <a:noFill/>
        </p:spPr>
      </p:pic>
      <p:pic>
        <p:nvPicPr>
          <p:cNvPr id="8" name="Picture 14" descr="j03012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72396" y="142852"/>
            <a:ext cx="1065208" cy="1077607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ЧАЛАВЕК-ТЭХНІКА</a:t>
            </a:r>
          </a:p>
          <a:p>
            <a:pPr algn="ctr"/>
            <a:r>
              <a:rPr lang="ru-RU" dirty="0" err="1">
                <a:latin typeface="Georgia" pitchFamily="18" charset="0"/>
              </a:rPr>
              <a:t>прадмет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працы-тэхнічныя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аб'екты</a:t>
            </a:r>
            <a:r>
              <a:rPr lang="ru-RU" dirty="0">
                <a:latin typeface="Georgia" pitchFamily="18" charset="0"/>
              </a:rPr>
              <a:t>( </a:t>
            </a:r>
            <a:r>
              <a:rPr lang="ru-RU" dirty="0" err="1">
                <a:latin typeface="Georgia" pitchFamily="18" charset="0"/>
              </a:rPr>
              <a:t>машыны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механізмы</a:t>
            </a:r>
            <a:r>
              <a:rPr lang="ru-RU" dirty="0">
                <a:latin typeface="Georgia" pitchFamily="18" charset="0"/>
              </a:rPr>
              <a:t>), </a:t>
            </a:r>
            <a:r>
              <a:rPr lang="ru-RU" dirty="0" err="1">
                <a:latin typeface="Georgia" pitchFamily="18" charset="0"/>
              </a:rPr>
              <a:t>матэрыялы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віды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энергіі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97054"/>
              </p:ext>
            </p:extLst>
          </p:nvPr>
        </p:nvGraphicFramePr>
        <p:xfrm>
          <a:off x="357158" y="1397000"/>
          <a:ext cx="835824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здабычы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апрацоўцы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глебы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горных парод</a:t>
                      </a: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рамонце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наладцы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тэхналагічных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машын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установак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транспартных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сродкаў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вытворчасці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апрацоўкі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металу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механічнай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зборкі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мантажы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машын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прыбораў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мантажы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рамонце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будынкаў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збудаванняў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канструкцый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рамонце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наладцы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абслугоўванні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электраабсталявання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прыбораў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апаратаў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праходчык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столяр,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тэхнік-Металург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інжынер-механік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архітэктар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электрамантажнік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радыёмеханік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будаўнік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зборшчык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кампутараў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спецыяліст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тэлекамунікацыях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кіроўца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слесар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токар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3" descr="j03102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2714620"/>
            <a:ext cx="1584419" cy="1143008"/>
          </a:xfrm>
          <a:prstGeom prst="rect">
            <a:avLst/>
          </a:prstGeom>
          <a:noFill/>
        </p:spPr>
      </p:pic>
      <p:pic>
        <p:nvPicPr>
          <p:cNvPr id="5" name="Picture 12" descr="j02343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2857496"/>
            <a:ext cx="1874835" cy="13734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214290"/>
            <a:ext cx="65008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57166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ЧАЛАВЕК – ЗНАКАВАЯ СІСТЭМА</a:t>
            </a:r>
          </a:p>
          <a:p>
            <a:pPr algn="ctr"/>
            <a:r>
              <a:rPr lang="ru-RU" dirty="0" err="1">
                <a:latin typeface="Georgia" pitchFamily="18" charset="0"/>
              </a:rPr>
              <a:t>прадмет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працы-Умоўныя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знакі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лічбы</a:t>
            </a:r>
            <a:r>
              <a:rPr lang="ru-RU" dirty="0">
                <a:latin typeface="Georgia" pitchFamily="18" charset="0"/>
              </a:rPr>
              <a:t>, коды, </a:t>
            </a:r>
            <a:r>
              <a:rPr lang="ru-RU" dirty="0" err="1">
                <a:latin typeface="Georgia" pitchFamily="18" charset="0"/>
              </a:rPr>
              <a:t>натуральныя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ці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штучныя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мовы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120210"/>
              </p:ext>
            </p:extLst>
          </p:nvPr>
        </p:nvGraphicFramePr>
        <p:xfrm>
          <a:off x="357158" y="1397000"/>
          <a:ext cx="8215370" cy="303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3036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афармленнем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дакументаў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справаводствам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аналізам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тэкстаў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іх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пераўтварэннем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перакадаваннем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прадметам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працы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ў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якіх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з'яўляюцца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лічбы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колькасныя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суадносін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апрацоўкай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інфармацыі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ў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выглядзе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сістэмы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умоўных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схематычна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малюнкаў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аб'ектаў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перакладчык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чарцёжнік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інжынер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тапограф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сакратар-машыністка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праграміст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карэктар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бібліятэкар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перакладчык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бухгалтар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эканаміст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тэлефаніст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радыст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касір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вярстальнік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2" descr="j02307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44" y="2714620"/>
            <a:ext cx="885846" cy="952931"/>
          </a:xfrm>
          <a:prstGeom prst="rect">
            <a:avLst/>
          </a:prstGeom>
          <a:noFill/>
        </p:spPr>
      </p:pic>
      <p:pic>
        <p:nvPicPr>
          <p:cNvPr id="6" name="Picture 11" descr="j03434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857496"/>
            <a:ext cx="1000132" cy="8600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366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ЧАЛАВЕК - МАСТАЦКІ ВОБРАЗ</a:t>
            </a:r>
          </a:p>
          <a:p>
            <a:pPr algn="ctr"/>
            <a:r>
              <a:rPr lang="ru-RU" dirty="0" err="1">
                <a:latin typeface="Georgia" pitchFamily="18" charset="0"/>
              </a:rPr>
              <a:t>прадмет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працы-мастацкі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вобраз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спосабы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яго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пабудовы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93694"/>
              </p:ext>
            </p:extLst>
          </p:nvPr>
        </p:nvGraphicFramePr>
        <p:xfrm>
          <a:off x="357158" y="1397000"/>
          <a:ext cx="835824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выяўленчай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дзейнасцю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музычнай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дзейнасцю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літаратурна-мастацкай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дзейнасцю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акцёрска-сцэнічнай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дзейнасцю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артыст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мастак, музыка,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дызайнер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разьбяр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камені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літаратурны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работнік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ювелір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акцёр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кветкавод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дэкаратар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8" descr="j02404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76855" y="4572008"/>
            <a:ext cx="1554039" cy="1500198"/>
          </a:xfrm>
          <a:prstGeom prst="rect">
            <a:avLst/>
          </a:prstGeom>
          <a:noFill/>
        </p:spPr>
      </p:pic>
      <p:pic>
        <p:nvPicPr>
          <p:cNvPr id="6" name="Picture 9" descr="j03247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72396" y="2643182"/>
            <a:ext cx="1050906" cy="1071570"/>
          </a:xfrm>
          <a:prstGeom prst="rect">
            <a:avLst/>
          </a:prstGeom>
          <a:noFill/>
        </p:spPr>
      </p:pic>
      <p:pic>
        <p:nvPicPr>
          <p:cNvPr id="7" name="Picture 6" descr="baby0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2214554"/>
            <a:ext cx="1152641" cy="73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21429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ЧАЛАВЕК-ПРЫРОДА </a:t>
            </a:r>
          </a:p>
          <a:p>
            <a:pPr algn="ctr"/>
            <a:r>
              <a:rPr lang="ru-RU" dirty="0" err="1">
                <a:latin typeface="Georgia" pitchFamily="18" charset="0"/>
              </a:rPr>
              <a:t>прадмет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працы-раслінныя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арганізмы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жывёлы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арганізмы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мікраарганізмы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74031"/>
              </p:ext>
            </p:extLst>
          </p:nvPr>
        </p:nvGraphicFramePr>
        <p:xfrm>
          <a:off x="357158" y="1500174"/>
          <a:ext cx="8501122" cy="303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036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прафесіі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звязаныя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сельскай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гаспадаркай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харчовай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прамысловасцю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медыцынай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навуковымі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даследаваннямі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біялогія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геаграфія</a:t>
                      </a: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сямёнавод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майстар-жывёлавод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заатэхнік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аграном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кінолаг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лабарант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хіміка-бактэрыялагічнага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аналізу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біёлаг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егер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hk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2357430"/>
            <a:ext cx="1651004" cy="119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5720" y="1714488"/>
            <a:ext cx="9286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Georgia" pitchFamily="18" charset="0"/>
              </a:rPr>
              <a:t>МАГУ</a:t>
            </a:r>
            <a:endParaRPr lang="ru-RU" sz="5400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16" y="181557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eorgia" pitchFamily="18" charset="0"/>
              </a:rPr>
              <a:t>УЗРОВЕНЬ ВЕДАЎ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86116" y="257174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НАЯЎНАСЦЬ ЗДОЛЬНАСЦЯЎ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334826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ФІЗІЧНЫЯ МАГЧЫМАСЦІ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40" y="4276962"/>
            <a:ext cx="369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МАГЧЫМАСЦЬ ПАСТУПІЦЬ</a:t>
            </a: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1785918" y="2000240"/>
            <a:ext cx="914400" cy="285752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1785918" y="2714620"/>
            <a:ext cx="914400" cy="285752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1785918" y="3429000"/>
            <a:ext cx="985838" cy="285752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1857356" y="4286256"/>
            <a:ext cx="914400" cy="285752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060575"/>
            <a:ext cx="7772400" cy="725483"/>
          </a:xfrm>
        </p:spPr>
        <p:txBody>
          <a:bodyPr>
            <a:normAutofit fontScale="90000"/>
          </a:bodyPr>
          <a:lstStyle/>
          <a:p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err="1" smtClean="0">
                <a:solidFill>
                  <a:schemeClr val="tx1"/>
                </a:solidFill>
                <a:latin typeface="Georgia" pitchFamily="18" charset="0"/>
              </a:rPr>
              <a:t>Кім</a:t>
            </a:r>
            <a:r>
              <a:rPr lang="ru-RU" sz="60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6000" b="1" dirty="0" err="1" smtClean="0">
                <a:solidFill>
                  <a:schemeClr val="tx1"/>
                </a:solidFill>
                <a:latin typeface="Georgia" pitchFamily="18" charset="0"/>
              </a:rPr>
              <a:t>быць</a:t>
            </a:r>
            <a:r>
              <a:rPr lang="ru-RU" sz="6000" b="1" dirty="0">
                <a:solidFill>
                  <a:schemeClr val="tx1"/>
                </a:solidFill>
                <a:latin typeface="Georgia" pitchFamily="18" charset="0"/>
              </a:rPr>
              <a:t>?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sz="28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endParaRPr lang="ru-RU"/>
          </a:p>
          <a:p>
            <a:pPr algn="r"/>
            <a:endParaRPr lang="ru-RU"/>
          </a:p>
        </p:txBody>
      </p:sp>
      <p:pic>
        <p:nvPicPr>
          <p:cNvPr id="3077" name="Picture 5" descr="MCj0407734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714356"/>
            <a:ext cx="1714512" cy="1714512"/>
          </a:xfrm>
          <a:prstGeom prst="rect">
            <a:avLst/>
          </a:prstGeom>
          <a:noFill/>
        </p:spPr>
      </p:pic>
      <p:pic>
        <p:nvPicPr>
          <p:cNvPr id="3092" name="Picture 20" descr="MCj0434874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0"/>
            <a:ext cx="2286000" cy="2286000"/>
          </a:xfrm>
          <a:prstGeom prst="rect">
            <a:avLst/>
          </a:prstGeom>
          <a:noFill/>
        </p:spPr>
      </p:pic>
      <p:pic>
        <p:nvPicPr>
          <p:cNvPr id="3093" name="Picture 21" descr="MCj0434879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4357694"/>
            <a:ext cx="2286000" cy="2286000"/>
          </a:xfrm>
          <a:prstGeom prst="rect">
            <a:avLst/>
          </a:prstGeom>
          <a:noFill/>
        </p:spPr>
      </p:pic>
      <p:pic>
        <p:nvPicPr>
          <p:cNvPr id="3094" name="Picture 22" descr="MCj04348890000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5963" y="4572000"/>
            <a:ext cx="2286000" cy="2286000"/>
          </a:xfrm>
          <a:prstGeom prst="rect">
            <a:avLst/>
          </a:prstGeom>
          <a:noFill/>
        </p:spPr>
      </p:pic>
      <p:pic>
        <p:nvPicPr>
          <p:cNvPr id="3095" name="Picture 23" descr="MCj04348830000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31025" y="2205038"/>
            <a:ext cx="2212975" cy="2212975"/>
          </a:xfrm>
          <a:prstGeom prst="rect">
            <a:avLst/>
          </a:prstGeom>
          <a:noFill/>
        </p:spPr>
      </p:pic>
      <p:pic>
        <p:nvPicPr>
          <p:cNvPr id="3096" name="Picture 24" descr="MCj04348800000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143116"/>
            <a:ext cx="2286000" cy="2286000"/>
          </a:xfrm>
          <a:prstGeom prst="rect">
            <a:avLst/>
          </a:prstGeom>
          <a:noFill/>
        </p:spPr>
      </p:pic>
      <p:pic>
        <p:nvPicPr>
          <p:cNvPr id="3097" name="Picture 25" descr="MCj04348940000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9256" y="142852"/>
            <a:ext cx="2032000" cy="2273300"/>
          </a:xfrm>
          <a:prstGeom prst="rect">
            <a:avLst/>
          </a:prstGeom>
          <a:noFill/>
        </p:spPr>
      </p:pic>
      <p:pic>
        <p:nvPicPr>
          <p:cNvPr id="11" name="Picture 6" descr="j034493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3428993" y="3565950"/>
            <a:ext cx="1785950" cy="289358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57166"/>
            <a:ext cx="81439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Па-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першае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каб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прафесія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была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цікавай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4000" dirty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Па-другое,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каб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было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знайсці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працу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па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спецыяльнасці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4000" dirty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Па-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трэцяе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каб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Прафесія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адпавядала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вашым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магчымасцям</a:t>
            </a:r>
            <a:r>
              <a:rPr lang="ru-RU" sz="4000" dirty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571480"/>
            <a:ext cx="63579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Georgia" pitchFamily="18" charset="0"/>
              </a:rPr>
              <a:t>Калі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чалавек</a:t>
            </a:r>
            <a:r>
              <a:rPr lang="ru-RU" sz="2000" dirty="0">
                <a:latin typeface="Georgia" pitchFamily="18" charset="0"/>
              </a:rPr>
              <a:t> не </a:t>
            </a:r>
            <a:r>
              <a:rPr lang="ru-RU" sz="2000" dirty="0" err="1">
                <a:latin typeface="Georgia" pitchFamily="18" charset="0"/>
              </a:rPr>
              <a:t>ведае</a:t>
            </a:r>
            <a:r>
              <a:rPr lang="ru-RU" sz="2000" dirty="0">
                <a:latin typeface="Georgia" pitchFamily="18" charset="0"/>
              </a:rPr>
              <a:t>, да </a:t>
            </a:r>
            <a:r>
              <a:rPr lang="ru-RU" sz="2000" dirty="0" err="1">
                <a:latin typeface="Georgia" pitchFamily="18" charset="0"/>
              </a:rPr>
              <a:t>якой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прыстані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ён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трымае</a:t>
            </a:r>
            <a:r>
              <a:rPr lang="ru-RU" sz="2000" dirty="0">
                <a:latin typeface="Georgia" pitchFamily="18" charset="0"/>
              </a:rPr>
              <a:t> шлях, для </a:t>
            </a:r>
            <a:r>
              <a:rPr lang="ru-RU" sz="2000" dirty="0" err="1">
                <a:latin typeface="Georgia" pitchFamily="18" charset="0"/>
              </a:rPr>
              <a:t>яго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ні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адзін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вецер</a:t>
            </a:r>
            <a:r>
              <a:rPr lang="ru-RU" sz="2000" dirty="0">
                <a:latin typeface="Georgia" pitchFamily="18" charset="0"/>
              </a:rPr>
              <a:t> не </a:t>
            </a:r>
            <a:r>
              <a:rPr lang="ru-RU" sz="2000" dirty="0" err="1">
                <a:latin typeface="Georgia" pitchFamily="18" charset="0"/>
              </a:rPr>
              <a:t>будзе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 err="1">
                <a:latin typeface="Georgia" pitchFamily="18" charset="0"/>
              </a:rPr>
              <a:t>спадарожным</a:t>
            </a:r>
            <a:r>
              <a:rPr lang="ru-RU" sz="2000" dirty="0">
                <a:latin typeface="Georgia" pitchFamily="18" charset="0"/>
              </a:rPr>
              <a:t>.</a:t>
            </a:r>
          </a:p>
          <a:p>
            <a:pPr algn="r"/>
            <a:endParaRPr lang="ru-RU" sz="2000" dirty="0">
              <a:latin typeface="Georgia" pitchFamily="18" charset="0"/>
            </a:endParaRPr>
          </a:p>
          <a:p>
            <a:pPr algn="r"/>
            <a:r>
              <a:rPr lang="ru-RU" sz="2000" dirty="0">
                <a:latin typeface="Georgia" pitchFamily="18" charset="0"/>
              </a:rPr>
              <a:t>Сенека</a:t>
            </a:r>
            <a:endParaRPr lang="ru-RU" sz="2000" i="1" dirty="0" smtClean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42900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dirty="0" err="1">
                <a:solidFill>
                  <a:srgbClr val="FFFF00"/>
                </a:solidFill>
                <a:latin typeface="Georgia" pitchFamily="18" charset="0"/>
              </a:rPr>
              <a:t>Выбіраючы</a:t>
            </a:r>
            <a:r>
              <a:rPr lang="ru-RU" sz="3600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ru-RU" sz="3600" dirty="0" err="1">
                <a:solidFill>
                  <a:srgbClr val="FFFF00"/>
                </a:solidFill>
                <a:latin typeface="Georgia" pitchFamily="18" charset="0"/>
              </a:rPr>
              <a:t>прафесію</a:t>
            </a:r>
            <a:r>
              <a:rPr lang="ru-RU" sz="3600" dirty="0">
                <a:solidFill>
                  <a:srgbClr val="FFFF00"/>
                </a:solidFill>
                <a:latin typeface="Georgia" pitchFamily="18" charset="0"/>
              </a:rPr>
              <a:t> - ты </a:t>
            </a:r>
            <a:r>
              <a:rPr lang="ru-RU" sz="3600" dirty="0" err="1">
                <a:solidFill>
                  <a:srgbClr val="FFFF00"/>
                </a:solidFill>
                <a:latin typeface="Georgia" pitchFamily="18" charset="0"/>
              </a:rPr>
              <a:t>выбіраеш</a:t>
            </a:r>
            <a:r>
              <a:rPr lang="ru-RU" sz="3600" dirty="0">
                <a:solidFill>
                  <a:srgbClr val="FFFF00"/>
                </a:solidFill>
                <a:latin typeface="Georgia" pitchFamily="18" charset="0"/>
              </a:rPr>
              <a:t> сваю </a:t>
            </a:r>
            <a:r>
              <a:rPr lang="ru-RU" sz="3600" dirty="0" err="1">
                <a:solidFill>
                  <a:srgbClr val="FFFF00"/>
                </a:solidFill>
                <a:latin typeface="Georgia" pitchFamily="18" charset="0"/>
              </a:rPr>
              <a:t>будучыню</a:t>
            </a:r>
            <a:r>
              <a:rPr lang="ru-RU" sz="3600" dirty="0">
                <a:solidFill>
                  <a:srgbClr val="FFFF00"/>
                </a:solidFill>
                <a:latin typeface="Georgia" pitchFamily="18" charset="0"/>
              </a:rPr>
              <a:t>!</a:t>
            </a:r>
            <a:endParaRPr lang="ru-RU" sz="4800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4" name="Рисунок 1" descr="AG0031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4207084"/>
            <a:ext cx="1814513" cy="1912735"/>
          </a:xfrm>
          <a:prstGeom prst="rect">
            <a:avLst/>
          </a:prstGeom>
          <a:noFill/>
        </p:spPr>
      </p:pic>
      <p:pic>
        <p:nvPicPr>
          <p:cNvPr id="5" name="Рисунок 5" descr="WELCOME"/>
          <p:cNvPicPr>
            <a:picLocks noChangeArrowheads="1"/>
          </p:cNvPicPr>
          <p:nvPr/>
        </p:nvPicPr>
        <p:blipFill>
          <a:blip r:embed="rId3" cstate="email"/>
          <a:srcRect t="-703"/>
          <a:stretch>
            <a:fillRect/>
          </a:stretch>
        </p:blipFill>
        <p:spPr bwMode="auto">
          <a:xfrm>
            <a:off x="357158" y="3929066"/>
            <a:ext cx="157163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aby18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5143512"/>
            <a:ext cx="1373183" cy="137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Чижуня\Рабочий стол\ps_249.bmp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85728"/>
            <a:ext cx="177165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13468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лёс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выпадковасць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прадмет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нашага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ўласнага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выбару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няшчасны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людзей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той, для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якога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ў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свеце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аказалася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працы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сапраўднае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скарб для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людзей-знайсці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сябе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ў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працы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шчаслівая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паспяховая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асобу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сёння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гэта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прафесіянал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 descr="D:\НАТАША\Клипатры 2007\клипатры 1\computer\arrow-down-purple_benji__0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214290"/>
            <a:ext cx="762000" cy="1552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476250"/>
            <a:ext cx="8929718" cy="56197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dirty="0" err="1">
                <a:solidFill>
                  <a:srgbClr val="00B0F0"/>
                </a:solidFill>
                <a:latin typeface="Georgia" pitchFamily="18" charset="0"/>
              </a:rPr>
              <a:t>Дзякуй</a:t>
            </a:r>
            <a:r>
              <a:rPr lang="ru-RU" sz="7200" dirty="0">
                <a:solidFill>
                  <a:srgbClr val="00B0F0"/>
                </a:solidFill>
                <a:latin typeface="Georgia" pitchFamily="18" charset="0"/>
              </a:rPr>
              <a:t> за </a:t>
            </a:r>
            <a:r>
              <a:rPr lang="ru-RU" sz="7200" dirty="0" err="1">
                <a:solidFill>
                  <a:srgbClr val="00B0F0"/>
                </a:solidFill>
                <a:latin typeface="Georgia" pitchFamily="18" charset="0"/>
              </a:rPr>
              <a:t>працу</a:t>
            </a:r>
            <a:r>
              <a:rPr lang="ru-RU" sz="7200" dirty="0">
                <a:solidFill>
                  <a:srgbClr val="00B0F0"/>
                </a:solidFill>
                <a:latin typeface="Georgia" pitchFamily="18" charset="0"/>
              </a:rPr>
              <a:t>! </a:t>
            </a:r>
          </a:p>
          <a:p>
            <a:pPr algn="ctr">
              <a:buFontTx/>
              <a:buNone/>
            </a:pPr>
            <a:r>
              <a:rPr lang="ru-RU" sz="7200" dirty="0" err="1">
                <a:solidFill>
                  <a:srgbClr val="00B0F0"/>
                </a:solidFill>
                <a:latin typeface="Georgia" pitchFamily="18" charset="0"/>
              </a:rPr>
              <a:t>Поспехаў</a:t>
            </a:r>
            <a:r>
              <a:rPr lang="ru-RU" sz="7200">
                <a:solidFill>
                  <a:srgbClr val="00B0F0"/>
                </a:solidFill>
                <a:latin typeface="Georgia" pitchFamily="18" charset="0"/>
              </a:rPr>
              <a:t>!</a:t>
            </a:r>
            <a:endParaRPr lang="ru-RU" sz="7200" dirty="0"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324082"/>
            <a:ext cx="8358246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ru-RU" sz="2400" dirty="0">
                <a:latin typeface="Georgia" pitchFamily="18" charset="0"/>
              </a:rPr>
              <a:t>- </a:t>
            </a:r>
            <a:r>
              <a:rPr lang="ru-RU" sz="2800" dirty="0" err="1">
                <a:latin typeface="Georgia" pitchFamily="18" charset="0"/>
              </a:rPr>
              <a:t>выявіць</a:t>
            </a:r>
            <a:r>
              <a:rPr lang="ru-RU" sz="2800" dirty="0">
                <a:latin typeface="Georgia" pitchFamily="18" charset="0"/>
              </a:rPr>
              <a:t> свае </a:t>
            </a:r>
            <a:r>
              <a:rPr lang="ru-RU" sz="2800" dirty="0" err="1">
                <a:latin typeface="Georgia" pitchFamily="18" charset="0"/>
              </a:rPr>
              <a:t>здольнасці</a:t>
            </a:r>
            <a:r>
              <a:rPr lang="ru-RU" sz="2800" dirty="0">
                <a:latin typeface="Georgia" pitchFamily="18" charset="0"/>
              </a:rPr>
              <a:t> і </a:t>
            </a:r>
            <a:r>
              <a:rPr lang="ru-RU" sz="2800" dirty="0" err="1">
                <a:latin typeface="Georgia" pitchFamily="18" charset="0"/>
              </a:rPr>
              <a:t>інтарэсы</a:t>
            </a:r>
            <a:r>
              <a:rPr lang="ru-RU" sz="2800" dirty="0">
                <a:latin typeface="Georgia" pitchFamily="18" charset="0"/>
              </a:rPr>
              <a:t>, </a:t>
            </a:r>
            <a:r>
              <a:rPr lang="ru-RU" sz="2800" dirty="0" err="1">
                <a:latin typeface="Georgia" pitchFamily="18" charset="0"/>
              </a:rPr>
              <a:t>знайсці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найбольш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аптымальнае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іх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спалучэнне</a:t>
            </a:r>
            <a:r>
              <a:rPr lang="ru-RU" sz="2800" dirty="0">
                <a:latin typeface="Georgia" pitchFamily="18" charset="0"/>
              </a:rPr>
              <a:t> ў </a:t>
            </a:r>
            <a:r>
              <a:rPr lang="ru-RU" sz="2800" dirty="0" err="1">
                <a:latin typeface="Georgia" pitchFamily="18" charset="0"/>
              </a:rPr>
              <a:t>сваёй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будучай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прафесіі</a:t>
            </a:r>
            <a:r>
              <a:rPr lang="ru-RU" sz="2800" dirty="0">
                <a:latin typeface="Georgia" pitchFamily="18" charset="0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ru-RU" sz="2800" dirty="0">
              <a:latin typeface="Georgia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ru-RU" sz="2800" dirty="0">
                <a:latin typeface="Georgia" pitchFamily="18" charset="0"/>
              </a:rPr>
              <a:t>- </a:t>
            </a:r>
            <a:r>
              <a:rPr lang="ru-RU" sz="2800" dirty="0" err="1">
                <a:latin typeface="Georgia" pitchFamily="18" charset="0"/>
              </a:rPr>
              <a:t>навучыцца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планаваць</a:t>
            </a:r>
            <a:r>
              <a:rPr lang="ru-RU" sz="2800" dirty="0">
                <a:latin typeface="Georgia" pitchFamily="18" charset="0"/>
              </a:rPr>
              <a:t> сваю </a:t>
            </a:r>
            <a:r>
              <a:rPr lang="ru-RU" sz="2800" dirty="0" err="1">
                <a:latin typeface="Georgia" pitchFamily="18" charset="0"/>
              </a:rPr>
              <a:t>будучую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кар'еру</a:t>
            </a:r>
            <a:r>
              <a:rPr lang="ru-RU" sz="2800" dirty="0">
                <a:latin typeface="Georgia" pitchFamily="18" charset="0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ru-RU" sz="2800" dirty="0">
              <a:latin typeface="Georgia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ru-RU" sz="2800" dirty="0">
                <a:latin typeface="Georgia" pitchFamily="18" charset="0"/>
              </a:rPr>
              <a:t>- </a:t>
            </a:r>
            <a:r>
              <a:rPr lang="ru-RU" sz="2800" dirty="0" err="1">
                <a:latin typeface="Georgia" pitchFamily="18" charset="0"/>
              </a:rPr>
              <a:t>навучыцца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адэкватна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ацэньваць</a:t>
            </a:r>
            <a:r>
              <a:rPr lang="ru-RU" sz="2800" dirty="0">
                <a:latin typeface="Georgia" pitchFamily="18" charset="0"/>
              </a:rPr>
              <a:t> свае </a:t>
            </a:r>
            <a:r>
              <a:rPr lang="ru-RU" sz="2800" dirty="0" err="1">
                <a:latin typeface="Georgia" pitchFamily="18" charset="0"/>
              </a:rPr>
              <a:t>здольнасці</a:t>
            </a:r>
            <a:r>
              <a:rPr lang="ru-RU" sz="2800" dirty="0">
                <a:latin typeface="Georgia" pitchFamily="18" charset="0"/>
              </a:rPr>
              <a:t> і </a:t>
            </a:r>
            <a:r>
              <a:rPr lang="ru-RU" sz="2800" dirty="0" err="1">
                <a:latin typeface="Georgia" pitchFamily="18" charset="0"/>
              </a:rPr>
              <a:t>магчымасці</a:t>
            </a:r>
            <a:r>
              <a:rPr lang="ru-RU" sz="2800" dirty="0">
                <a:latin typeface="Georgia" pitchFamily="18" charset="0"/>
              </a:rPr>
              <a:t>.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357166"/>
            <a:ext cx="67151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Georgia" pitchFamily="18" charset="0"/>
              </a:rPr>
              <a:t>Мэта</a:t>
            </a:r>
            <a:r>
              <a:rPr lang="ru-RU" sz="6600" b="1" dirty="0" smtClean="0">
                <a:latin typeface="Georgia" pitchFamily="18" charset="0"/>
              </a:rPr>
              <a:t>:</a:t>
            </a:r>
            <a:endParaRPr lang="ru-RU" sz="6600" dirty="0">
              <a:latin typeface="Georgia" pitchFamily="18" charset="0"/>
            </a:endParaRPr>
          </a:p>
        </p:txBody>
      </p:sp>
      <p:pic>
        <p:nvPicPr>
          <p:cNvPr id="4" name="Picture 5" descr="MCj0228833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2111439" cy="1933590"/>
          </a:xfrm>
          <a:prstGeom prst="rect">
            <a:avLst/>
          </a:prstGeom>
          <a:noFill/>
        </p:spPr>
      </p:pic>
      <p:pic>
        <p:nvPicPr>
          <p:cNvPr id="5" name="Picture 4" descr="MCj0383238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214290"/>
            <a:ext cx="1498594" cy="18934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1785918" y="285728"/>
            <a:ext cx="5643602" cy="1857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i="1" dirty="0" err="1">
                <a:solidFill>
                  <a:srgbClr val="000000"/>
                </a:solidFill>
                <a:latin typeface="Georgia" pitchFamily="18" charset="0"/>
              </a:rPr>
              <a:t>Фактары</a:t>
            </a:r>
            <a:r>
              <a:rPr lang="ru-RU" sz="2400" i="1" dirty="0">
                <a:solidFill>
                  <a:srgbClr val="000000"/>
                </a:solidFill>
                <a:latin typeface="Georgia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Georgia" pitchFamily="18" charset="0"/>
              </a:rPr>
              <a:t>якія</a:t>
            </a:r>
            <a:r>
              <a:rPr lang="ru-RU" sz="2400" i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Georgia" pitchFamily="18" charset="0"/>
              </a:rPr>
              <a:t>ўплываюць</a:t>
            </a:r>
            <a:r>
              <a:rPr lang="ru-RU" sz="2400" i="1" dirty="0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2400" i="1" dirty="0">
                <a:solidFill>
                  <a:srgbClr val="000000"/>
                </a:solidFill>
                <a:latin typeface="Georgia" pitchFamily="18" charset="0"/>
              </a:rPr>
              <a:t>на </a:t>
            </a:r>
            <a:r>
              <a:rPr lang="ru-RU" sz="2400" i="1" dirty="0" err="1">
                <a:solidFill>
                  <a:srgbClr val="000000"/>
                </a:solidFill>
                <a:latin typeface="Georgia" pitchFamily="18" charset="0"/>
              </a:rPr>
              <a:t>выбар</a:t>
            </a:r>
            <a:endParaRPr lang="ru-RU" sz="2400" i="1" dirty="0">
              <a:solidFill>
                <a:srgbClr val="000000"/>
              </a:solidFill>
              <a:latin typeface="Georgia" pitchFamily="18" charset="0"/>
            </a:endParaRPr>
          </a:p>
          <a:p>
            <a:pPr algn="ctr"/>
            <a:r>
              <a:rPr lang="ru-RU" sz="2400" i="1" dirty="0" err="1" smtClean="0">
                <a:solidFill>
                  <a:srgbClr val="000000"/>
                </a:solidFill>
                <a:latin typeface="Georgia" pitchFamily="18" charset="0"/>
              </a:rPr>
              <a:t>прафесіі</a:t>
            </a:r>
            <a:r>
              <a:rPr lang="ru-RU" sz="2400" i="1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sz="2400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 rot="1424152">
            <a:off x="1499122" y="1590217"/>
            <a:ext cx="485775" cy="1871662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426099">
            <a:off x="2856444" y="2161723"/>
            <a:ext cx="485775" cy="1871662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071934" y="2143116"/>
            <a:ext cx="449633" cy="3292082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20783860">
            <a:off x="5252024" y="2205565"/>
            <a:ext cx="485775" cy="1675987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20016609">
            <a:off x="6873074" y="1872112"/>
            <a:ext cx="485775" cy="1788886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142844" y="3500438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>
                <a:solidFill>
                  <a:srgbClr val="000000"/>
                </a:solidFill>
                <a:latin typeface="Georgia" pitchFamily="18" charset="0"/>
              </a:rPr>
              <a:t>магчымасці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, </a:t>
            </a:r>
          </a:p>
          <a:p>
            <a:pPr algn="ctr"/>
            <a:r>
              <a:rPr lang="ru-RU" sz="2000" dirty="0" err="1" smtClean="0">
                <a:solidFill>
                  <a:srgbClr val="000000"/>
                </a:solidFill>
                <a:latin typeface="Georgia" pitchFamily="18" charset="0"/>
              </a:rPr>
              <a:t>здольнасці</a:t>
            </a: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1928794" y="4000504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думкі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000" dirty="0" err="1" smtClean="0">
                <a:solidFill>
                  <a:schemeClr val="accent5">
                    <a:lumMod val="10000"/>
                  </a:schemeClr>
                </a:solidFill>
                <a:latin typeface="Georgia" pitchFamily="18" charset="0"/>
              </a:rPr>
              <a:t>бацькоў</a:t>
            </a:r>
            <a:endParaRPr lang="ru-RU" sz="2000" dirty="0">
              <a:solidFill>
                <a:schemeClr val="accent5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3643306" y="5489575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мода і </a:t>
            </a:r>
          </a:p>
          <a:p>
            <a:pPr algn="ctr"/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прэстыж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4557726" y="3856605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 smtClean="0">
                <a:solidFill>
                  <a:srgbClr val="000000"/>
                </a:solidFill>
                <a:latin typeface="Georgia" pitchFamily="18" charset="0"/>
              </a:rPr>
              <a:t>будучая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зарплата</a:t>
            </a: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715140" y="3500438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Georgia" pitchFamily="18" charset="0"/>
              </a:rPr>
              <a:t>запатрабаванасць</a:t>
            </a:r>
            <a:endParaRPr lang="ru-RU" dirty="0">
              <a:solidFill>
                <a:srgbClr val="000000"/>
              </a:solidFill>
              <a:latin typeface="Georgia" pitchFamily="18" charset="0"/>
            </a:endParaRPr>
          </a:p>
          <a:p>
            <a:pPr algn="ctr"/>
            <a:r>
              <a:rPr lang="ru-RU" dirty="0" err="1" smtClean="0">
                <a:solidFill>
                  <a:srgbClr val="000000"/>
                </a:solidFill>
                <a:latin typeface="Georgia" pitchFamily="18" charset="0"/>
              </a:rPr>
              <a:t>прафесіі</a:t>
            </a:r>
            <a:endParaRPr lang="ru-RU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 rot="20783860">
            <a:off x="6338567" y="1948034"/>
            <a:ext cx="387423" cy="3526451"/>
          </a:xfrm>
          <a:prstGeom prst="downArrow">
            <a:avLst>
              <a:gd name="adj1" fmla="val 50000"/>
              <a:gd name="adj2" fmla="val 963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643702" y="5286388"/>
            <a:ext cx="1943100" cy="13684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>
                <a:solidFill>
                  <a:srgbClr val="000000"/>
                </a:solidFill>
                <a:latin typeface="Georgia" pitchFamily="18" charset="0"/>
              </a:rPr>
              <a:t>інтарэс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, </a:t>
            </a:r>
          </a:p>
          <a:p>
            <a:pPr algn="ctr"/>
            <a:r>
              <a:rPr lang="ru-RU" sz="2000" dirty="0" err="1">
                <a:solidFill>
                  <a:srgbClr val="000000"/>
                </a:solidFill>
                <a:latin typeface="Georgia" pitchFamily="18" charset="0"/>
              </a:rPr>
              <a:t>схільнасць</a:t>
            </a: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4285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Формула выбора профессии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857232"/>
            <a:ext cx="242889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«Надо»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потребности рынка труда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928670"/>
            <a:ext cx="22860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«Смогу»</a:t>
            </a:r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человеческие возможности (физиологические и психологические), образовательные ресурсы личности 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928670"/>
            <a:ext cx="235745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«Хочу»</a:t>
            </a:r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желания, интересы, склонности личности 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31748" name="Picture 4" descr="D:\НАТАША\Клипатры 2007\клипатры 1\computer\pill-button-blue_benji_p_0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000" y="3300413"/>
            <a:ext cx="762000" cy="257175"/>
          </a:xfrm>
          <a:prstGeom prst="rect">
            <a:avLst/>
          </a:prstGeom>
          <a:noFill/>
        </p:spPr>
      </p:pic>
      <p:pic>
        <p:nvPicPr>
          <p:cNvPr id="31749" name="Picture 5" descr="D:\НАТАША\Клипатры 2007\клипатры 1\computer\pill-button-blue_benji_p_0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3714752"/>
            <a:ext cx="762000" cy="257175"/>
          </a:xfrm>
          <a:prstGeom prst="rect">
            <a:avLst/>
          </a:prstGeom>
          <a:noFill/>
        </p:spPr>
      </p:pic>
      <p:sp>
        <p:nvSpPr>
          <p:cNvPr id="15" name="Плюс 14"/>
          <p:cNvSpPr/>
          <p:nvPr/>
        </p:nvSpPr>
        <p:spPr>
          <a:xfrm>
            <a:off x="2786050" y="1214422"/>
            <a:ext cx="642942" cy="50006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5786446" y="1214422"/>
            <a:ext cx="571504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1538" y="4786322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УДАЧНЫЙ  ВЫБОР ПРОФЕССИИ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745" grpId="0"/>
      <p:bldP spid="8" grpId="0"/>
      <p:bldP spid="9" grpId="0"/>
      <p:bldP spid="15" grpId="0" animBg="1"/>
      <p:bldP spid="1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8275" y="33316"/>
            <a:ext cx="94288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FF00"/>
                </a:solidFill>
                <a:latin typeface="Georgia" pitchFamily="18" charset="0"/>
              </a:rPr>
              <a:t>ТРЭБ</a:t>
            </a:r>
            <a:r>
              <a:rPr lang="ru-RU" sz="8800" b="1" dirty="0">
                <a:solidFill>
                  <a:srgbClr val="FFFF00"/>
                </a:solidFill>
                <a:latin typeface="Georgia" pitchFamily="18" charset="0"/>
              </a:rPr>
              <a:t>А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428728" y="583622"/>
            <a:ext cx="73581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звязаныя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са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сферай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кіравання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звязаныя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з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укараненнем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кампутарнай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тэхнікі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будаўнічыя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ў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галіне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аховы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здароўя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ў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галіне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інфармацыі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сувязі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звязаныя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з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банкаўскім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справай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ў сферы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вытворчасці</a:t>
            </a: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прафесіі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звязаныя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з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турыстычным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latin typeface="Georgia" pitchFamily="18" charset="0"/>
                <a:ea typeface="Times New Roman" pitchFamily="18" charset="0"/>
                <a:cs typeface="Arial" pitchFamily="34" charset="0"/>
              </a:rPr>
              <a:t>сэрвісам</a:t>
            </a:r>
            <a:r>
              <a:rPr lang="ru-RU" sz="2400" dirty="0"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68610" name="Picture 2" descr="D:\НАТАША\Клипатры 2007\Clipart-Cartoon-Design-03.gif"/>
          <p:cNvPicPr>
            <a:picLocks noChangeAspect="1" noChangeArrowheads="1"/>
          </p:cNvPicPr>
          <p:nvPr/>
        </p:nvPicPr>
        <p:blipFill>
          <a:blip r:embed="rId2" cstate="email"/>
          <a:srcRect l="18125" t="8750" r="12500" b="14375"/>
          <a:stretch>
            <a:fillRect/>
          </a:stretch>
        </p:blipFill>
        <p:spPr bwMode="auto">
          <a:xfrm>
            <a:off x="163753" y="2428868"/>
            <a:ext cx="1050661" cy="1164246"/>
          </a:xfrm>
          <a:prstGeom prst="rect">
            <a:avLst/>
          </a:prstGeom>
          <a:noFill/>
        </p:spPr>
      </p:pic>
      <p:pic>
        <p:nvPicPr>
          <p:cNvPr id="68612" name="Picture 4" descr="D:\НАТАША\Клипатры 2007\PE00542_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1" y="5782383"/>
            <a:ext cx="785818" cy="798988"/>
          </a:xfrm>
          <a:prstGeom prst="rect">
            <a:avLst/>
          </a:prstGeom>
          <a:noFill/>
        </p:spPr>
      </p:pic>
      <p:pic>
        <p:nvPicPr>
          <p:cNvPr id="6" name="Picture 5" descr="MCj0334108000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60" y="1714488"/>
            <a:ext cx="960308" cy="1077914"/>
          </a:xfrm>
          <a:prstGeom prst="rect">
            <a:avLst/>
          </a:prstGeom>
          <a:noFill/>
        </p:spPr>
      </p:pic>
      <p:pic>
        <p:nvPicPr>
          <p:cNvPr id="7" name="Picture 9" descr="j0254421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142852"/>
            <a:ext cx="857256" cy="869050"/>
          </a:xfrm>
          <a:prstGeom prst="rect">
            <a:avLst/>
          </a:prstGeom>
          <a:noFill/>
        </p:spPr>
      </p:pic>
      <p:pic>
        <p:nvPicPr>
          <p:cNvPr id="68613" name="Рисунок 4" descr="0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29520" y="785794"/>
            <a:ext cx="1381125" cy="1266825"/>
          </a:xfrm>
          <a:prstGeom prst="rect">
            <a:avLst/>
          </a:prstGeom>
          <a:noFill/>
        </p:spPr>
      </p:pic>
      <p:pic>
        <p:nvPicPr>
          <p:cNvPr id="68614" name="Рисунок 6" descr="links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001024" y="3071810"/>
            <a:ext cx="857256" cy="1094369"/>
          </a:xfrm>
          <a:prstGeom prst="rect">
            <a:avLst/>
          </a:prstGeom>
          <a:noFill/>
        </p:spPr>
      </p:pic>
      <p:pic>
        <p:nvPicPr>
          <p:cNvPr id="10" name="Picture 13" descr="j031026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58082" y="4714884"/>
            <a:ext cx="1348943" cy="9731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137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Georgia" pitchFamily="18" charset="0"/>
              </a:rPr>
              <a:t>ПРАФЕСІІ</a:t>
            </a: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, ЯКІЯ БУДУЦЬ ЗАПАТРАБАВАНЫЯ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ПРАЗ </a:t>
            </a:r>
            <a:r>
              <a:rPr lang="ru-RU" sz="2000" b="1" dirty="0" smtClean="0">
                <a:solidFill>
                  <a:srgbClr val="FFFF00"/>
                </a:solidFill>
                <a:latin typeface="Georgia" pitchFamily="18" charset="0"/>
              </a:rPr>
              <a:t>ПАРУ ГАДОЎ</a:t>
            </a:r>
            <a:endParaRPr lang="ru-RU" dirty="0" smtClean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 err="1">
                <a:latin typeface="Georgia" pitchFamily="18" charset="0"/>
              </a:rPr>
              <a:t>Інжынерныя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спецыяльнасці</a:t>
            </a:r>
            <a:r>
              <a:rPr lang="ru-RU" dirty="0">
                <a:latin typeface="Georgia" pitchFamily="18" charset="0"/>
              </a:rPr>
              <a:t> (</a:t>
            </a:r>
            <a:r>
              <a:rPr lang="ru-RU" dirty="0" err="1">
                <a:latin typeface="Georgia" pitchFamily="18" charset="0"/>
              </a:rPr>
              <a:t>узрасце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попыт</a:t>
            </a:r>
            <a:r>
              <a:rPr lang="ru-RU" dirty="0">
                <a:latin typeface="Georgia" pitchFamily="18" charset="0"/>
              </a:rPr>
              <a:t> на </a:t>
            </a:r>
            <a:r>
              <a:rPr lang="ru-RU" dirty="0" err="1">
                <a:latin typeface="Georgia" pitchFamily="18" charset="0"/>
              </a:rPr>
              <a:t>інжынерныя</a:t>
            </a:r>
            <a:r>
              <a:rPr lang="ru-RU" dirty="0">
                <a:latin typeface="Georgia" pitchFamily="18" charset="0"/>
              </a:rPr>
              <a:t> кадры, </a:t>
            </a:r>
            <a:r>
              <a:rPr lang="ru-RU" dirty="0" err="1">
                <a:latin typeface="Georgia" pitchFamily="18" charset="0"/>
              </a:rPr>
              <a:t>здольныя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кіраваць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вытворчасцю</a:t>
            </a:r>
            <a:r>
              <a:rPr lang="ru-RU" dirty="0">
                <a:latin typeface="Georgia" pitchFamily="18" charset="0"/>
              </a:rPr>
              <a:t> і </a:t>
            </a:r>
            <a:r>
              <a:rPr lang="ru-RU" dirty="0" err="1">
                <a:latin typeface="Georgia" pitchFamily="18" charset="0"/>
              </a:rPr>
              <a:t>абслугоўваць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больш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дасканалую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тэхніку</a:t>
            </a:r>
            <a:r>
              <a:rPr lang="ru-RU" dirty="0">
                <a:latin typeface="Georgia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 err="1" smtClean="0">
                <a:latin typeface="Georgia" pitchFamily="18" charset="0"/>
              </a:rPr>
              <a:t>Распрацоўшчыкі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камп'ютарнага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забеспячэння</a:t>
            </a:r>
            <a:r>
              <a:rPr lang="ru-RU" dirty="0">
                <a:latin typeface="Georgia" pitchFamily="18" charset="0"/>
              </a:rPr>
              <a:t> (</a:t>
            </a:r>
            <a:r>
              <a:rPr lang="ru-RU" dirty="0" err="1">
                <a:latin typeface="Georgia" pitchFamily="18" charset="0"/>
              </a:rPr>
              <a:t>ўзрасце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попыт</a:t>
            </a:r>
            <a:r>
              <a:rPr lang="ru-RU" dirty="0">
                <a:latin typeface="Georgia" pitchFamily="18" charset="0"/>
              </a:rPr>
              <a:t> на </a:t>
            </a:r>
            <a:r>
              <a:rPr lang="ru-RU" dirty="0" err="1">
                <a:latin typeface="Georgia" pitchFamily="18" charset="0"/>
              </a:rPr>
              <a:t>прафесійных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праграмістаў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паколькі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яшчэ</a:t>
            </a:r>
            <a:r>
              <a:rPr lang="ru-RU" dirty="0">
                <a:latin typeface="Georgia" pitchFamily="18" charset="0"/>
              </a:rPr>
              <a:t> актуальней стане </a:t>
            </a:r>
            <a:r>
              <a:rPr lang="ru-RU" dirty="0" err="1">
                <a:latin typeface="Georgia" pitchFamily="18" charset="0"/>
              </a:rPr>
              <a:t>праблема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захоўвання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дадзеных</a:t>
            </a:r>
            <a:r>
              <a:rPr lang="ru-RU" dirty="0">
                <a:latin typeface="Georgia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Georgia" pitchFamily="18" charset="0"/>
              </a:rPr>
              <a:t>3.Маркетынг і </a:t>
            </a:r>
            <a:r>
              <a:rPr lang="ru-RU" dirty="0" smtClean="0">
                <a:latin typeface="Georgia" pitchFamily="18" charset="0"/>
              </a:rPr>
              <a:t>продаж </a:t>
            </a:r>
            <a:r>
              <a:rPr lang="ru-RU" dirty="0">
                <a:latin typeface="Georgia" pitchFamily="18" charset="0"/>
              </a:rPr>
              <a:t>(</a:t>
            </a:r>
            <a:r>
              <a:rPr lang="ru-RU" dirty="0" err="1">
                <a:latin typeface="Georgia" pitchFamily="18" charset="0"/>
              </a:rPr>
              <a:t>ўзрасце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попыт</a:t>
            </a:r>
            <a:r>
              <a:rPr lang="ru-RU" dirty="0">
                <a:latin typeface="Georgia" pitchFamily="18" charset="0"/>
              </a:rPr>
              <a:t> на </a:t>
            </a:r>
            <a:r>
              <a:rPr lang="ru-RU" dirty="0" err="1">
                <a:latin typeface="Georgia" pitchFamily="18" charset="0"/>
              </a:rPr>
              <a:t>спецыялістаў</a:t>
            </a:r>
            <a:r>
              <a:rPr lang="ru-RU" dirty="0">
                <a:latin typeface="Georgia" pitchFamily="18" charset="0"/>
              </a:rPr>
              <a:t> па </a:t>
            </a:r>
            <a:r>
              <a:rPr lang="ru-RU" dirty="0" err="1">
                <a:latin typeface="Georgia" pitchFamily="18" charset="0"/>
              </a:rPr>
              <a:t>продажы</a:t>
            </a:r>
            <a:r>
              <a:rPr lang="ru-RU" dirty="0">
                <a:latin typeface="Georgia" pitchFamily="18" charset="0"/>
              </a:rPr>
              <a:t> і </a:t>
            </a:r>
            <a:r>
              <a:rPr lang="ru-RU" dirty="0" err="1">
                <a:latin typeface="Georgia" pitchFamily="18" charset="0"/>
              </a:rPr>
              <a:t>маркетынгу</a:t>
            </a:r>
            <a:r>
              <a:rPr lang="ru-RU" dirty="0">
                <a:latin typeface="Georgia" pitchFamily="18" charset="0"/>
              </a:rPr>
              <a:t>, стане </a:t>
            </a:r>
            <a:r>
              <a:rPr lang="ru-RU" dirty="0" err="1">
                <a:latin typeface="Georgia" pitchFamily="18" charset="0"/>
              </a:rPr>
              <a:t>вельмі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запатрабаванай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прафесіі</a:t>
            </a:r>
            <a:r>
              <a:rPr lang="ru-RU" dirty="0">
                <a:latin typeface="Georgia" pitchFamily="18" charset="0"/>
              </a:rPr>
              <a:t> «</a:t>
            </a:r>
            <a:r>
              <a:rPr lang="ru-RU" dirty="0" err="1">
                <a:latin typeface="Georgia" pitchFamily="18" charset="0"/>
              </a:rPr>
              <a:t>прадавец</a:t>
            </a:r>
            <a:r>
              <a:rPr lang="ru-RU" dirty="0">
                <a:latin typeface="Georgia" pitchFamily="18" charset="0"/>
              </a:rPr>
              <a:t>»)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Georgia" pitchFamily="18" charset="0"/>
              </a:rPr>
              <a:t>4. </a:t>
            </a:r>
            <a:r>
              <a:rPr lang="ru-RU" dirty="0" err="1">
                <a:latin typeface="Georgia" pitchFamily="18" charset="0"/>
              </a:rPr>
              <a:t>Прафесіі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звязаныя</a:t>
            </a:r>
            <a:r>
              <a:rPr lang="ru-RU" dirty="0">
                <a:latin typeface="Georgia" pitchFamily="18" charset="0"/>
              </a:rPr>
              <a:t> з </a:t>
            </a:r>
            <a:r>
              <a:rPr lang="ru-RU" dirty="0" err="1">
                <a:latin typeface="Georgia" pitchFamily="18" charset="0"/>
              </a:rPr>
              <a:t>сэрвісам</a:t>
            </a:r>
            <a:r>
              <a:rPr lang="ru-RU" dirty="0">
                <a:latin typeface="Georgia" pitchFamily="18" charset="0"/>
              </a:rPr>
              <a:t> 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Georgia" pitchFamily="18" charset="0"/>
              </a:rPr>
              <a:t>5. </a:t>
            </a:r>
            <a:r>
              <a:rPr lang="ru-RU" dirty="0" err="1">
                <a:latin typeface="Georgia" pitchFamily="18" charset="0"/>
              </a:rPr>
              <a:t>Эколаг</a:t>
            </a:r>
            <a:r>
              <a:rPr lang="ru-RU" dirty="0">
                <a:latin typeface="Georgia" pitchFamily="18" charset="0"/>
              </a:rPr>
              <a:t> (</a:t>
            </a:r>
            <a:r>
              <a:rPr lang="ru-RU" dirty="0" err="1">
                <a:latin typeface="Georgia" pitchFamily="18" charset="0"/>
              </a:rPr>
              <a:t>пачне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павышацца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попыт</a:t>
            </a:r>
            <a:r>
              <a:rPr lang="ru-RU" dirty="0">
                <a:latin typeface="Georgia" pitchFamily="18" charset="0"/>
              </a:rPr>
              <a:t> на </a:t>
            </a:r>
            <a:r>
              <a:rPr lang="ru-RU" dirty="0" err="1">
                <a:latin typeface="Georgia" pitchFamily="18" charset="0"/>
              </a:rPr>
              <a:t>гэтую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прафесію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бо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ўсё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большае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месца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будуць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займаць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праблемы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захавання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навакольнага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асяроддзя</a:t>
            </a:r>
            <a:r>
              <a:rPr lang="ru-RU" dirty="0">
                <a:latin typeface="Georgia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Georgia" pitchFamily="18" charset="0"/>
              </a:rPr>
              <a:t>6. </a:t>
            </a:r>
            <a:r>
              <a:rPr lang="ru-RU" dirty="0" err="1">
                <a:latin typeface="Georgia" pitchFamily="18" charset="0"/>
              </a:rPr>
              <a:t>Медыцынскія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спецыяльнасці</a:t>
            </a:r>
            <a:r>
              <a:rPr lang="ru-RU" dirty="0">
                <a:latin typeface="Georgia" pitchFamily="18" charset="0"/>
              </a:rPr>
              <a:t> (</a:t>
            </a:r>
            <a:r>
              <a:rPr lang="ru-RU" dirty="0" err="1">
                <a:latin typeface="Georgia" pitchFamily="18" charset="0"/>
              </a:rPr>
              <a:t>медсястра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лекар</a:t>
            </a:r>
            <a:r>
              <a:rPr lang="ru-RU" dirty="0">
                <a:latin typeface="Georgia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endParaRPr lang="ru-RU" dirty="0">
              <a:latin typeface="Georgia" pitchFamily="18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latin typeface="Georgia" pitchFamily="18" charset="0"/>
              </a:rPr>
              <a:t>7. </a:t>
            </a:r>
            <a:r>
              <a:rPr lang="ru-RU" dirty="0" err="1">
                <a:latin typeface="Georgia" pitchFamily="18" charset="0"/>
              </a:rPr>
              <a:t>Рабочыя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err="1">
                <a:latin typeface="Georgia" pitchFamily="18" charset="0"/>
              </a:rPr>
              <a:t>прафесіі</a:t>
            </a:r>
            <a:r>
              <a:rPr lang="ru-RU" dirty="0">
                <a:latin typeface="Georgia" pitchFamily="18" charset="0"/>
              </a:rPr>
              <a:t>: </a:t>
            </a:r>
            <a:r>
              <a:rPr lang="ru-RU" dirty="0" err="1">
                <a:latin typeface="Georgia" pitchFamily="18" charset="0"/>
              </a:rPr>
              <a:t>слесар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электрагазазваршчык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электраманцёр</a:t>
            </a:r>
            <a:r>
              <a:rPr lang="ru-RU" dirty="0">
                <a:latin typeface="Georgia" pitchFamily="18" charset="0"/>
              </a:rPr>
              <a:t>, </a:t>
            </a:r>
            <a:r>
              <a:rPr lang="ru-RU" dirty="0" err="1">
                <a:latin typeface="Georgia" pitchFamily="18" charset="0"/>
              </a:rPr>
              <a:t>токар</a:t>
            </a:r>
            <a:r>
              <a:rPr lang="ru-RU" dirty="0">
                <a:latin typeface="Georgia" pitchFamily="18" charset="0"/>
              </a:rPr>
              <a:t> і </a:t>
            </a:r>
            <a:r>
              <a:rPr lang="ru-RU" dirty="0" err="1">
                <a:latin typeface="Georgia" pitchFamily="18" charset="0"/>
              </a:rPr>
              <a:t>інш</a:t>
            </a:r>
            <a:r>
              <a:rPr lang="ru-RU" dirty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27649" name="AutoShape 1" descr="http://www.irkzan.ru/img/p.gif"/>
          <p:cNvSpPr>
            <a:spLocks noChangeAspect="1" noChangeArrowheads="1"/>
          </p:cNvSpPr>
          <p:nvPr/>
        </p:nvSpPr>
        <p:spPr bwMode="auto">
          <a:xfrm>
            <a:off x="0" y="0"/>
            <a:ext cx="571500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1435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28"/>
            <a:ext cx="22145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Georgia" pitchFamily="18" charset="0"/>
              </a:rPr>
              <a:t>жаданні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Georgia" pitchFamily="18" charset="0"/>
              </a:rPr>
              <a:t>интарэсы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500570"/>
            <a:ext cx="43380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C00000"/>
                </a:solidFill>
                <a:latin typeface="Georgia" pitchFamily="18" charset="0"/>
              </a:rPr>
              <a:t>схільнасці</a:t>
            </a:r>
            <a:r>
              <a:rPr lang="ru-RU" sz="32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2357430"/>
            <a:ext cx="309216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002060"/>
                </a:solidFill>
                <a:latin typeface="Georgia" pitchFamily="18" charset="0"/>
              </a:rPr>
              <a:t>пакліканне</a:t>
            </a:r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271684" y="515168"/>
            <a:ext cx="3282889" cy="1913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454743" y="2732648"/>
            <a:ext cx="309983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928926" y="3212976"/>
            <a:ext cx="2625647" cy="1576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58148" y="3357562"/>
            <a:ext cx="9286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Georgia" pitchFamily="18" charset="0"/>
              </a:rPr>
              <a:t>ХАЧУ</a:t>
            </a:r>
            <a:endParaRPr lang="ru-RU" sz="5400" b="1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Занавес">
  <a:themeElements>
    <a:clrScheme name="Занавес 2">
      <a:dk1>
        <a:srgbClr val="000066"/>
      </a:dk1>
      <a:lt1>
        <a:srgbClr val="FFFFFF"/>
      </a:lt1>
      <a:dk2>
        <a:srgbClr val="000099"/>
      </a:dk2>
      <a:lt2>
        <a:srgbClr val="D8F6F8"/>
      </a:lt2>
      <a:accent1>
        <a:srgbClr val="0099FF"/>
      </a:accent1>
      <a:accent2>
        <a:srgbClr val="00003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34"/>
      </a:accent6>
      <a:hlink>
        <a:srgbClr val="DDD925"/>
      </a:hlink>
      <a:folHlink>
        <a:srgbClr val="72C676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ноздрев</Template>
  <TotalTime>1613</TotalTime>
  <Words>1136</Words>
  <Application>Microsoft Office PowerPoint</Application>
  <PresentationFormat>Экран (4:3)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Bookman Old Style</vt:lpstr>
      <vt:lpstr>Calibri</vt:lpstr>
      <vt:lpstr>Georgia</vt:lpstr>
      <vt:lpstr>Tahoma</vt:lpstr>
      <vt:lpstr>Times New Roman</vt:lpstr>
      <vt:lpstr>Wingdings</vt:lpstr>
      <vt:lpstr>Занавес</vt:lpstr>
      <vt:lpstr>« КІМ  БЫЦЬ?»  </vt:lpstr>
      <vt:lpstr>  Кім быць?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ПРОФЕССИОНАЛЬНЫЙ ПРОГНОЗ </vt:lpstr>
      <vt:lpstr>ПРОФЕССИОНАЛЬНЫЙ ПРОГНОЗ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Директор</cp:lastModifiedBy>
  <cp:revision>171</cp:revision>
  <dcterms:modified xsi:type="dcterms:W3CDTF">2020-05-18T05:32:46Z</dcterms:modified>
</cp:coreProperties>
</file>